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326" r:id="rId5"/>
    <p:sldId id="260" r:id="rId6"/>
    <p:sldId id="261" r:id="rId7"/>
    <p:sldId id="329" r:id="rId8"/>
    <p:sldId id="328" r:id="rId9"/>
    <p:sldId id="330" r:id="rId10"/>
    <p:sldId id="262" r:id="rId11"/>
    <p:sldId id="327" r:id="rId12"/>
    <p:sldId id="331" r:id="rId13"/>
    <p:sldId id="332" r:id="rId14"/>
    <p:sldId id="333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3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674"/>
  </p:normalViewPr>
  <p:slideViewPr>
    <p:cSldViewPr snapToGrid="0" snapToObjects="1">
      <p:cViewPr varScale="1">
        <p:scale>
          <a:sx n="94" d="100"/>
          <a:sy n="94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241E-8846-464E-B1E1-585A0E632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62473-7B58-094A-A89B-CC10FD5D3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FA069-1413-EE4F-91D4-5036FB63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589B4-BAC6-3141-A981-AE00265A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9E7F-D6B4-CC44-B782-4164FBD2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8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7DE4E-6B14-DA4C-A518-AA2A4A98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343AA-1B3F-2B40-B989-51123CAA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01BE7-3640-3A4A-BA5E-36D1EADF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E77CA-6027-874E-A102-30D0EDF7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48C1E-6B15-0F42-B522-B56CC1EB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0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3ECB8F-3A52-9449-B4D6-043DE7471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99407-7032-3343-B136-3926E56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A6CD-BC88-7F43-97E2-BAF25A4C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1E075-2329-0047-BC26-5D9FE913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DA692-0E4B-E74A-8DBE-0746A5E9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6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1807-BB9E-E54F-87B0-C5BD56A2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E0BC-4D5F-3E40-8B4F-50670F29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C2D69-099C-0540-A279-E8780459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071D-7846-2A44-92F5-AFA7B1B2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5BB7A-BC7A-0149-A7F8-7116B484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2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D9DD4-675F-2E40-A468-F37723D7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F556C-484A-4C4A-8C1E-10E554EBC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62178-3FB5-8540-AFAC-93FECEE7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E9A7C-5BFC-0F4D-BFED-FF6F1FEE5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1378B-6D33-D743-A8E7-39F4E625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4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0AD3-74F2-BD40-8993-0178D313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01763-86DC-8148-B586-DCCA2FF87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1D49A-3E3E-9E41-9DB4-C1FC9F212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3E296-C43F-264A-92B8-BDBAB87E1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C0079-BDD9-C74D-9195-C5321B5D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98D4D-2A66-424A-9B97-2218D6F6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1DFD-490D-054D-ACF8-B0A058D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BAEA6-3333-9D42-9A53-88A25C1E4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5683F-33CB-444D-B9A0-F6355DD6C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33625-C5EB-EE47-A0E6-BC62378F8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99EA1-1611-644C-8306-15AA27E28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9502B-FD95-BF4E-9196-A6F5997E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99F49D-99F3-4344-BC81-AC36BC24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75D1C-8A0C-0C4F-B385-674D03A8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9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3F14-9BAB-E943-93BA-F180A415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A338B-2D9B-6342-90A6-CEE9C983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54A72-3895-6E4A-861F-261AA549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087A9-210D-0F4A-A804-D4D789AB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C76E3-0158-774C-85AD-857EEE8F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52296-F009-0D42-A63D-6C9D2805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6A103-1296-0343-8624-E1D068B9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7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BF69-E8B0-744F-86A1-D67E15AE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92245-DB9F-AF46-8F04-2F7CA5D6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12E6C-8BC6-5C47-9C94-D8A2690EE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50607-1260-234A-BFEB-8E9FC02D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60D2F-89E0-424E-8762-44CD3DD1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2A983-1414-754A-8E82-6FCB1774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89F2-0B1F-E24F-863E-055B63DF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39B20-64DD-FB44-91A0-50C2DD57B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3CE5B-11A0-4B4E-9BC1-F8137A13A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42A41-F033-0248-B33F-E0785687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83327-CA42-5349-8CF0-8DAABC0F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3C01C-2424-664D-BF57-CEEA3E2C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8D2D25-CF9E-1F45-B45D-B5117F59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81D9F-4443-A747-832A-3FCA07DDD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72C67-BBA7-914C-B760-CC7EBFC7D1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DB42B-1275-4A40-B5B2-D19BDFC9AA84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CD843-4048-154A-BE66-5B23332DE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1AD72-1C60-034D-90EC-746B650EB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B174F-AB2B-B446-881C-B6E175BB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8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EE99-4FA3-844F-B823-0A6C529A6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i="1" dirty="0">
                <a:latin typeface="Athelas" panose="02000503000000020003" pitchFamily="2" charset="77"/>
              </a:rPr>
              <a:t>Empathic Identification: </a:t>
            </a:r>
            <a:br>
              <a:rPr lang="en-US" sz="5000" i="1" dirty="0">
                <a:latin typeface="Athelas" panose="02000503000000020003" pitchFamily="2" charset="77"/>
              </a:rPr>
            </a:br>
            <a:r>
              <a:rPr lang="en-US" sz="5000" i="1" dirty="0">
                <a:latin typeface="Athelas" panose="02000503000000020003" pitchFamily="2" charset="77"/>
              </a:rPr>
              <a:t>A Theory of Subjective Agency in Western Art Music</a:t>
            </a:r>
            <a:endParaRPr lang="en-US" sz="5000" dirty="0">
              <a:latin typeface="Athelas" panose="02000503000000020003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7F4C4-82F8-C944-808C-27668C4785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thelas" panose="02000503000000020003" pitchFamily="2" charset="77"/>
              </a:rPr>
              <a:t>Aubrey Leaman</a:t>
            </a:r>
          </a:p>
          <a:p>
            <a:r>
              <a:rPr lang="en-US" dirty="0">
                <a:latin typeface="Athelas" panose="02000503000000020003" pitchFamily="2" charset="77"/>
              </a:rPr>
              <a:t>Northwestern University</a:t>
            </a:r>
          </a:p>
          <a:p>
            <a:r>
              <a:rPr lang="en-US" dirty="0">
                <a:latin typeface="Athelas" panose="02000503000000020003" pitchFamily="2" charset="77"/>
              </a:rPr>
              <a:t>aubreyleaman2021@u.northwestern.edu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B95CD-28E2-A443-9116-4C5D2B3FB0AB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F84F-3CB9-F44A-9C1D-AE21A1AA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thelas" panose="02000503000000020003" pitchFamily="2" charset="77"/>
              </a:rPr>
              <a:t>Empathic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8E27-67FC-B742-8A87-129E51FCB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Athelas" panose="02000503000000020003" pitchFamily="2" charset="77"/>
              </a:rPr>
              <a:t>Definition</a:t>
            </a:r>
            <a:r>
              <a:rPr lang="en-US" dirty="0">
                <a:latin typeface="Athelas" panose="02000503000000020003" pitchFamily="2" charset="77"/>
              </a:rPr>
              <a:t>: empathizing with a highly similar “other” (Preston &amp; de Waal 2002)</a:t>
            </a:r>
          </a:p>
          <a:p>
            <a:r>
              <a:rPr lang="en-US" dirty="0">
                <a:latin typeface="Athelas" panose="02000503000000020003" pitchFamily="2" charset="77"/>
              </a:rPr>
              <a:t>Can occur with any hierarchical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AFB0C-848E-1C4F-94EB-8E18E4BACEF9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2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D7AFA-5B69-8840-9087-603F401C2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0"/>
            <a:ext cx="10001250" cy="6861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BF3B50-C341-C645-A99C-1557A2A8A75D}"/>
              </a:ext>
            </a:extLst>
          </p:cNvPr>
          <p:cNvSpPr/>
          <p:nvPr/>
        </p:nvSpPr>
        <p:spPr>
          <a:xfrm>
            <a:off x="0" y="3162300"/>
            <a:ext cx="12192000" cy="573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95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D7AFA-5B69-8840-9087-603F401C2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0"/>
            <a:ext cx="10001250" cy="6861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A7F8D-AB31-EF40-9708-4ED566A0B66E}"/>
              </a:ext>
            </a:extLst>
          </p:cNvPr>
          <p:cNvSpPr/>
          <p:nvPr/>
        </p:nvSpPr>
        <p:spPr>
          <a:xfrm>
            <a:off x="0" y="4724400"/>
            <a:ext cx="12192000" cy="354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8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D7AFA-5B69-8840-9087-603F401C2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0"/>
            <a:ext cx="10001250" cy="6861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A7F8D-AB31-EF40-9708-4ED566A0B66E}"/>
              </a:ext>
            </a:extLst>
          </p:cNvPr>
          <p:cNvSpPr/>
          <p:nvPr/>
        </p:nvSpPr>
        <p:spPr>
          <a:xfrm>
            <a:off x="0" y="5734050"/>
            <a:ext cx="12192000" cy="354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D7AFA-5B69-8840-9087-603F401C2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0"/>
            <a:ext cx="10001250" cy="68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THPFBLVhQyhRbPwt_O-2M1pRFyvni-kD0hAOYmujpsq21ZP2aAalp0R2t4UE6XxwK-_kq-tQtCq9qJ_Y6tLwoMnT2j1LeCQrvXpCJlmNQg-siwD79YM0JuCuXzNPRAKlAFtGsocN">
            <a:extLst>
              <a:ext uri="{FF2B5EF4-FFF2-40B4-BE49-F238E27FC236}">
                <a16:creationId xmlns:a16="http://schemas.microsoft.com/office/drawing/2014/main" id="{CB4C7C3E-5BEC-DD4A-ABD0-83ACA64FE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3210" r="4275" b="73380"/>
          <a:stretch/>
        </p:blipFill>
        <p:spPr bwMode="auto">
          <a:xfrm>
            <a:off x="135468" y="1100665"/>
            <a:ext cx="11834626" cy="44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talian Concerto Bach mvt 2 example">
            <a:hlinkClick r:id="" action="ppaction://media"/>
            <a:extLst>
              <a:ext uri="{FF2B5EF4-FFF2-40B4-BE49-F238E27FC236}">
                <a16:creationId xmlns:a16="http://schemas.microsoft.com/office/drawing/2014/main" id="{4EAF4742-1B45-ED4F-A407-15281621B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6381" y="557106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7F761-5B8F-0C4F-BB10-DFBBE0BC0258}"/>
              </a:ext>
            </a:extLst>
          </p:cNvPr>
          <p:cNvSpPr txBox="1"/>
          <p:nvPr/>
        </p:nvSpPr>
        <p:spPr>
          <a:xfrm>
            <a:off x="6634635" y="5792800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thelas" panose="02000503000000020003" pitchFamily="2" charset="77"/>
              </a:rPr>
              <a:t>Performer: Murray </a:t>
            </a:r>
            <a:r>
              <a:rPr lang="en-US" i="1" dirty="0" err="1">
                <a:latin typeface="Athelas" panose="02000503000000020003" pitchFamily="2" charset="77"/>
              </a:rPr>
              <a:t>Perahia</a:t>
            </a:r>
            <a:endParaRPr lang="en-US" i="1" dirty="0"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3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C994-948E-7749-A67E-1C5ADE6D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5495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000" i="1" dirty="0">
                <a:latin typeface="Athelas" panose="02000503000000020003" pitchFamily="2" charset="77"/>
              </a:rPr>
              <a:t>Sergei Rachmaninoff</a:t>
            </a:r>
            <a:br>
              <a:rPr lang="en-US" sz="7000" i="1" dirty="0">
                <a:latin typeface="Athelas" panose="02000503000000020003" pitchFamily="2" charset="77"/>
              </a:rPr>
            </a:br>
            <a:r>
              <a:rPr lang="en-US" sz="7000" i="1" dirty="0">
                <a:latin typeface="Athelas" panose="02000503000000020003" pitchFamily="2" charset="77"/>
              </a:rPr>
              <a:t>Prelude Op. 3 No.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E511E-40D0-7B49-91DE-8DDF08925032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8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Axofa-CmU_SmdtMyFVCyoHvZVPJU0zAPk1P_0hlE-hziJgxiAXiMaxQlcX3EHSfoZaiTWc5_pMUCSz8P2fGB5s3Uo_fYhytP6OBWCfUgE7wB_vjw55eZ7q1POtEr_eBEkwP6mf7f">
            <a:extLst>
              <a:ext uri="{FF2B5EF4-FFF2-40B4-BE49-F238E27FC236}">
                <a16:creationId xmlns:a16="http://schemas.microsoft.com/office/drawing/2014/main" id="{8D709524-D79C-1C4A-8816-8CEA093C4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t="10617" r="12270" b="53580"/>
          <a:stretch/>
        </p:blipFill>
        <p:spPr bwMode="auto">
          <a:xfrm>
            <a:off x="163915" y="658368"/>
            <a:ext cx="9172726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A2A35-ED6A-BA46-8B45-AF13CA4977C2}"/>
              </a:ext>
            </a:extLst>
          </p:cNvPr>
          <p:cNvSpPr txBox="1"/>
          <p:nvPr/>
        </p:nvSpPr>
        <p:spPr>
          <a:xfrm>
            <a:off x="9336641" y="1365609"/>
            <a:ext cx="269195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1. Empathic identification</a:t>
            </a:r>
          </a:p>
          <a:p>
            <a:r>
              <a:rPr lang="en-US" dirty="0">
                <a:latin typeface="Athelas" panose="02000503000000020003" pitchFamily="2" charset="77"/>
              </a:rPr>
              <a:t>with motive and NOT </a:t>
            </a:r>
          </a:p>
          <a:p>
            <a:r>
              <a:rPr lang="en-US" dirty="0">
                <a:latin typeface="Athelas" panose="02000503000000020003" pitchFamily="2" charset="77"/>
              </a:rPr>
              <a:t>accompaniment (</a:t>
            </a:r>
            <a:r>
              <a:rPr lang="en-US" dirty="0" err="1">
                <a:latin typeface="Athelas" panose="02000503000000020003" pitchFamily="2" charset="77"/>
              </a:rPr>
              <a:t>actant</a:t>
            </a:r>
            <a:r>
              <a:rPr lang="en-US" dirty="0">
                <a:latin typeface="Athelas" panose="02000503000000020003" pitchFamily="2" charset="77"/>
              </a:rPr>
              <a:t>) </a:t>
            </a:r>
          </a:p>
          <a:p>
            <a:r>
              <a:rPr lang="en-US" dirty="0">
                <a:latin typeface="Athelas" panose="02000503000000020003" pitchFamily="2" charset="77"/>
              </a:rPr>
              <a:t>= </a:t>
            </a:r>
            <a:r>
              <a:rPr lang="en-US" b="1" dirty="0">
                <a:latin typeface="Athelas" panose="02000503000000020003" pitchFamily="2" charset="77"/>
              </a:rPr>
              <a:t>narrative</a:t>
            </a:r>
          </a:p>
          <a:p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2. Empathic identification </a:t>
            </a:r>
          </a:p>
          <a:p>
            <a:r>
              <a:rPr lang="en-US" dirty="0">
                <a:latin typeface="Athelas" panose="02000503000000020003" pitchFamily="2" charset="77"/>
              </a:rPr>
              <a:t>with motive AND</a:t>
            </a:r>
          </a:p>
          <a:p>
            <a:r>
              <a:rPr lang="en-US" dirty="0">
                <a:latin typeface="Athelas" panose="02000503000000020003" pitchFamily="2" charset="77"/>
              </a:rPr>
              <a:t>accompaniment </a:t>
            </a:r>
          </a:p>
          <a:p>
            <a:r>
              <a:rPr lang="en-US" dirty="0">
                <a:latin typeface="Athelas" panose="02000503000000020003" pitchFamily="2" charset="77"/>
              </a:rPr>
              <a:t>= </a:t>
            </a:r>
            <a:r>
              <a:rPr lang="en-US" b="1" dirty="0">
                <a:latin typeface="Athelas" panose="02000503000000020003" pitchFamily="2" charset="77"/>
              </a:rPr>
              <a:t>forceful yet unsure </a:t>
            </a:r>
          </a:p>
          <a:p>
            <a:r>
              <a:rPr lang="en-US" b="1" dirty="0">
                <a:latin typeface="Athelas" panose="02000503000000020003" pitchFamily="2" charset="77"/>
              </a:rPr>
              <a:t>subjectivity</a:t>
            </a:r>
          </a:p>
          <a:p>
            <a:endParaRPr lang="en-US" b="1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3. Empathic identification</a:t>
            </a:r>
          </a:p>
          <a:p>
            <a:r>
              <a:rPr lang="en-US" dirty="0">
                <a:latin typeface="Athelas" panose="02000503000000020003" pitchFamily="2" charset="77"/>
              </a:rPr>
              <a:t>with motive AND </a:t>
            </a:r>
          </a:p>
          <a:p>
            <a:r>
              <a:rPr lang="en-US" dirty="0">
                <a:latin typeface="Athelas" panose="02000503000000020003" pitchFamily="2" charset="77"/>
              </a:rPr>
              <a:t>accompaniment</a:t>
            </a:r>
          </a:p>
          <a:p>
            <a:r>
              <a:rPr lang="en-US" dirty="0">
                <a:latin typeface="Athelas" panose="02000503000000020003" pitchFamily="2" charset="77"/>
              </a:rPr>
              <a:t>= </a:t>
            </a:r>
            <a:r>
              <a:rPr lang="en-US" b="1" dirty="0">
                <a:latin typeface="Athelas" panose="02000503000000020003" pitchFamily="2" charset="77"/>
              </a:rPr>
              <a:t>tragic subjectivity</a:t>
            </a:r>
            <a:endParaRPr lang="en-US" dirty="0">
              <a:latin typeface="Athelas" panose="02000503000000020003" pitchFamily="2" charset="77"/>
            </a:endParaRPr>
          </a:p>
        </p:txBody>
      </p:sp>
      <p:pic>
        <p:nvPicPr>
          <p:cNvPr id="2" name="30 Prelude, Op. 3_ No. 2 in C-Sharp Minor.mp3">
            <a:hlinkClick r:id="" action="ppaction://media"/>
            <a:extLst>
              <a:ext uri="{FF2B5EF4-FFF2-40B4-BE49-F238E27FC236}">
                <a16:creationId xmlns:a16="http://schemas.microsoft.com/office/drawing/2014/main" id="{707BA209-78F1-8F44-8C7C-40C23DA37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15" y="251968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E797D-45A3-0746-A552-4FF3C03EA9D5}"/>
              </a:ext>
            </a:extLst>
          </p:cNvPr>
          <p:cNvSpPr txBox="1"/>
          <p:nvPr/>
        </p:nvSpPr>
        <p:spPr>
          <a:xfrm>
            <a:off x="1032691" y="473702"/>
            <a:ext cx="275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thelas" panose="02000503000000020003" pitchFamily="2" charset="77"/>
              </a:rPr>
              <a:t>Performer: Arthur Rubinstein</a:t>
            </a:r>
          </a:p>
        </p:txBody>
      </p:sp>
    </p:spTree>
    <p:extLst>
      <p:ext uri="{BB962C8B-B14F-4D97-AF65-F5344CB8AC3E}">
        <p14:creationId xmlns:p14="http://schemas.microsoft.com/office/powerpoint/2010/main" val="6564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41yCN48Vd40tEsy9IJhDAFrVmRUtAPDGuugsJRo8CPg7KzR9Cw9kM6tPlLtisyNFzDjg6m_EBM8vQiyyM3PwX8gbBexE--CQ4hcTsg2xKtKlkiqaMHm04n8MTtfkS31eex2Asvzc">
            <a:extLst>
              <a:ext uri="{FF2B5EF4-FFF2-40B4-BE49-F238E27FC236}">
                <a16:creationId xmlns:a16="http://schemas.microsoft.com/office/drawing/2014/main" id="{A8210B3F-8EB6-0A45-954E-2F34ECDCB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469" r="9123" b="60988"/>
          <a:stretch/>
        </p:blipFill>
        <p:spPr bwMode="auto">
          <a:xfrm>
            <a:off x="298025" y="786384"/>
            <a:ext cx="9145027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A7C88-FC77-CE4B-9ECE-AD66823421E1}"/>
              </a:ext>
            </a:extLst>
          </p:cNvPr>
          <p:cNvSpPr txBox="1"/>
          <p:nvPr/>
        </p:nvSpPr>
        <p:spPr>
          <a:xfrm>
            <a:off x="9301419" y="2211522"/>
            <a:ext cx="27045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1. Empathic identification</a:t>
            </a:r>
          </a:p>
          <a:p>
            <a:r>
              <a:rPr lang="en-US" dirty="0">
                <a:latin typeface="Athelas" panose="02000503000000020003" pitchFamily="2" charset="77"/>
              </a:rPr>
              <a:t>with </a:t>
            </a:r>
            <a:r>
              <a:rPr lang="en-US" dirty="0" err="1">
                <a:latin typeface="Athelas" panose="02000503000000020003" pitchFamily="2" charset="77"/>
              </a:rPr>
              <a:t>agitato</a:t>
            </a:r>
            <a:r>
              <a:rPr lang="en-US" dirty="0">
                <a:latin typeface="Athelas" panose="02000503000000020003" pitchFamily="2" charset="77"/>
              </a:rPr>
              <a:t> </a:t>
            </a:r>
          </a:p>
          <a:p>
            <a:r>
              <a:rPr lang="en-US" dirty="0">
                <a:latin typeface="Athelas" panose="02000503000000020003" pitchFamily="2" charset="77"/>
              </a:rPr>
              <a:t>= </a:t>
            </a:r>
            <a:r>
              <a:rPr lang="en-US" b="1" dirty="0">
                <a:latin typeface="Athelas" panose="02000503000000020003" pitchFamily="2" charset="77"/>
              </a:rPr>
              <a:t>subjectivity</a:t>
            </a:r>
            <a:endParaRPr lang="en-US" dirty="0">
              <a:latin typeface="Athelas" panose="02000503000000020003" pitchFamily="2" charset="77"/>
            </a:endParaRPr>
          </a:p>
          <a:p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2. NO empathic </a:t>
            </a:r>
          </a:p>
          <a:p>
            <a:r>
              <a:rPr lang="en-US" dirty="0">
                <a:latin typeface="Athelas" panose="02000503000000020003" pitchFamily="2" charset="77"/>
              </a:rPr>
              <a:t>identification with </a:t>
            </a:r>
            <a:r>
              <a:rPr lang="en-US" dirty="0" err="1">
                <a:latin typeface="Athelas" panose="02000503000000020003" pitchFamily="2" charset="77"/>
              </a:rPr>
              <a:t>agitato</a:t>
            </a: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= </a:t>
            </a:r>
            <a:r>
              <a:rPr lang="en-US" b="1" dirty="0">
                <a:latin typeface="Athelas" panose="02000503000000020003" pitchFamily="2" charset="77"/>
              </a:rPr>
              <a:t>reinterpretation of </a:t>
            </a:r>
          </a:p>
          <a:p>
            <a:r>
              <a:rPr lang="en-US" b="1" dirty="0">
                <a:latin typeface="Athelas" panose="02000503000000020003" pitchFamily="2" charset="77"/>
              </a:rPr>
              <a:t>opening as single agent </a:t>
            </a:r>
            <a:r>
              <a:rPr lang="en-US" b="1" dirty="0">
                <a:latin typeface="Athelas" panose="02000503000000020003" pitchFamily="2" charset="77"/>
                <a:sym typeface="Wingdings" pitchFamily="2" charset="2"/>
              </a:rPr>
              <a:t>= </a:t>
            </a:r>
          </a:p>
          <a:p>
            <a:r>
              <a:rPr lang="en-US" b="1" dirty="0">
                <a:latin typeface="Athelas" panose="02000503000000020003" pitchFamily="2" charset="77"/>
              </a:rPr>
              <a:t>narrative</a:t>
            </a:r>
          </a:p>
          <a:p>
            <a:endParaRPr lang="en-US" b="1" dirty="0"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91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349C-1CDC-E141-9988-9EF25A8C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0D7873-DDD2-F549-9FB6-8B585540D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597"/>
          <a:stretch/>
        </p:blipFill>
        <p:spPr>
          <a:xfrm>
            <a:off x="0" y="-609599"/>
            <a:ext cx="6654800" cy="39962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BBF17-0327-1048-9986-552C501EF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-152401"/>
            <a:ext cx="6553200" cy="8480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588B1-4EE1-3447-A971-613BF00E4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1" t="45185" r="12294" b="19013"/>
          <a:stretch/>
        </p:blipFill>
        <p:spPr>
          <a:xfrm>
            <a:off x="592667" y="3386667"/>
            <a:ext cx="5300133" cy="31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1859-8789-A241-833F-71868D61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238D25-2E6C-A349-8D8F-7F7CCD588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6820"/>
          </a:xfrm>
        </p:spPr>
      </p:pic>
    </p:spTree>
    <p:extLst>
      <p:ext uri="{BB962C8B-B14F-4D97-AF65-F5344CB8AC3E}">
        <p14:creationId xmlns:p14="http://schemas.microsoft.com/office/powerpoint/2010/main" val="267044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EB41-2FE6-0F4A-AAC8-22DDF493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135FA0-6DF7-C345-A6F9-4103355A0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8" y="0"/>
            <a:ext cx="6066932" cy="78513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41DBD-0609-FB42-9308-9B7A193A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18" y="0"/>
            <a:ext cx="6227414" cy="80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65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65293D-7E78-3C41-B0BA-BE7B3396A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000" y="0"/>
            <a:ext cx="6304000" cy="8158119"/>
          </a:xfrm>
        </p:spPr>
      </p:pic>
    </p:spTree>
    <p:extLst>
      <p:ext uri="{BB962C8B-B14F-4D97-AF65-F5344CB8AC3E}">
        <p14:creationId xmlns:p14="http://schemas.microsoft.com/office/powerpoint/2010/main" val="421056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74C9-A94F-9046-A321-0BD4F9449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thelas" panose="02000503000000020003" pitchFamily="2" charset="77"/>
              </a:rPr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B0375-0EB6-C34F-A20C-3FE6F09A6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thelas" panose="02000503000000020003" pitchFamily="2" charset="77"/>
              </a:rPr>
              <a:t>Subjectivity affects musical interpretation</a:t>
            </a:r>
          </a:p>
          <a:p>
            <a:r>
              <a:rPr lang="en-US" dirty="0">
                <a:latin typeface="Athelas" panose="02000503000000020003" pitchFamily="2" charset="77"/>
              </a:rPr>
              <a:t>Empathic identification constrains and explains this subjectivity</a:t>
            </a:r>
          </a:p>
          <a:p>
            <a:r>
              <a:rPr lang="en-US" dirty="0">
                <a:latin typeface="Athelas" panose="02000503000000020003" pitchFamily="2" charset="77"/>
              </a:rPr>
              <a:t>Empathic identification can also affect performers and analysts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F15BA-BF33-DA47-BD11-EE9E256861BD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575CE-6113-5045-9A53-8A44C67062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latin typeface="Athelas" panose="02000503000000020003" pitchFamily="2" charset="77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20732-0619-8B46-B7FE-52E039F245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thelas" panose="02000503000000020003" pitchFamily="2" charset="77"/>
              </a:rPr>
              <a:t>aubreyleaman2021@u.northwestern.edu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4AC2E-5576-FC4C-8514-5EE4ED847E0B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8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C30F-6727-3145-85C3-730AAE44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thelas" panose="02000503000000020003" pitchFamily="2" charset="77"/>
              </a:rPr>
              <a:t>Empathy’s Role in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BCF9-ED1D-8546-9F9B-BF4DFDC12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Musical emotion</a:t>
            </a:r>
          </a:p>
          <a:p>
            <a:pPr lvl="1"/>
            <a:r>
              <a:rPr lang="en-US" dirty="0" err="1">
                <a:latin typeface="Athelas" panose="02000503000000020003" pitchFamily="2" charset="77"/>
              </a:rPr>
              <a:t>Juslin</a:t>
            </a:r>
            <a:r>
              <a:rPr lang="en-US" dirty="0">
                <a:latin typeface="Athelas" panose="02000503000000020003" pitchFamily="2" charset="77"/>
              </a:rPr>
              <a:t> and </a:t>
            </a:r>
            <a:r>
              <a:rPr lang="en-US" dirty="0" err="1">
                <a:latin typeface="Athelas" panose="02000503000000020003" pitchFamily="2" charset="77"/>
              </a:rPr>
              <a:t>Västfjäll</a:t>
            </a:r>
            <a:r>
              <a:rPr lang="en-US" dirty="0">
                <a:latin typeface="Athelas" panose="02000503000000020003" pitchFamily="2" charset="77"/>
              </a:rPr>
              <a:t> 2008</a:t>
            </a:r>
          </a:p>
          <a:p>
            <a:pPr lvl="1"/>
            <a:r>
              <a:rPr lang="en-US" dirty="0" err="1">
                <a:latin typeface="Athelas" panose="02000503000000020003" pitchFamily="2" charset="77"/>
              </a:rPr>
              <a:t>Miu</a:t>
            </a:r>
            <a:r>
              <a:rPr lang="en-US" dirty="0">
                <a:latin typeface="Athelas" panose="02000503000000020003" pitchFamily="2" charset="77"/>
              </a:rPr>
              <a:t> and </a:t>
            </a:r>
            <a:r>
              <a:rPr lang="en-US" dirty="0" err="1">
                <a:latin typeface="Athelas" panose="02000503000000020003" pitchFamily="2" charset="77"/>
              </a:rPr>
              <a:t>Balteș</a:t>
            </a:r>
            <a:r>
              <a:rPr lang="en-US" dirty="0">
                <a:latin typeface="Athelas" panose="02000503000000020003" pitchFamily="2" charset="77"/>
              </a:rPr>
              <a:t> 2012</a:t>
            </a:r>
          </a:p>
          <a:p>
            <a:pPr lvl="1"/>
            <a:r>
              <a:rPr lang="en-US" dirty="0" err="1">
                <a:latin typeface="Athelas" panose="02000503000000020003" pitchFamily="2" charset="77"/>
              </a:rPr>
              <a:t>Egermann</a:t>
            </a:r>
            <a:r>
              <a:rPr lang="en-US" dirty="0">
                <a:latin typeface="Athelas" panose="02000503000000020003" pitchFamily="2" charset="77"/>
              </a:rPr>
              <a:t> and McAdams 2013</a:t>
            </a:r>
          </a:p>
          <a:p>
            <a:pPr lvl="1"/>
            <a:r>
              <a:rPr lang="en-US" dirty="0" err="1">
                <a:latin typeface="Athelas" panose="02000503000000020003" pitchFamily="2" charset="77"/>
              </a:rPr>
              <a:t>Vuoskoski</a:t>
            </a:r>
            <a:r>
              <a:rPr lang="en-US" dirty="0">
                <a:latin typeface="Athelas" panose="02000503000000020003" pitchFamily="2" charset="77"/>
              </a:rPr>
              <a:t> and </a:t>
            </a:r>
            <a:r>
              <a:rPr lang="en-US" dirty="0" err="1">
                <a:latin typeface="Athelas" panose="02000503000000020003" pitchFamily="2" charset="77"/>
              </a:rPr>
              <a:t>Eerola</a:t>
            </a:r>
            <a:r>
              <a:rPr lang="en-US" dirty="0">
                <a:latin typeface="Athelas" panose="02000503000000020003" pitchFamily="2" charset="77"/>
              </a:rPr>
              <a:t> 2017</a:t>
            </a:r>
          </a:p>
          <a:p>
            <a:r>
              <a:rPr lang="en-US" dirty="0">
                <a:latin typeface="Athelas" panose="02000503000000020003" pitchFamily="2" charset="77"/>
              </a:rPr>
              <a:t>Enjoyment</a:t>
            </a:r>
          </a:p>
          <a:p>
            <a:pPr lvl="1"/>
            <a:r>
              <a:rPr lang="en-US" dirty="0" err="1">
                <a:latin typeface="Athelas" panose="02000503000000020003" pitchFamily="2" charset="77"/>
              </a:rPr>
              <a:t>Ladinig</a:t>
            </a:r>
            <a:r>
              <a:rPr lang="en-US" dirty="0">
                <a:latin typeface="Athelas" panose="02000503000000020003" pitchFamily="2" charset="77"/>
              </a:rPr>
              <a:t> &amp; Schellenberg 2012</a:t>
            </a:r>
          </a:p>
          <a:p>
            <a:r>
              <a:rPr lang="en-US" dirty="0">
                <a:latin typeface="Athelas" panose="02000503000000020003" pitchFamily="2" charset="77"/>
              </a:rPr>
              <a:t>Virtual musical agency</a:t>
            </a:r>
          </a:p>
          <a:p>
            <a:pPr lvl="1"/>
            <a:r>
              <a:rPr lang="en-US" dirty="0" err="1">
                <a:latin typeface="Athelas" panose="02000503000000020003" pitchFamily="2" charset="77"/>
              </a:rPr>
              <a:t>BaileyShea</a:t>
            </a:r>
            <a:r>
              <a:rPr lang="en-US" dirty="0">
                <a:latin typeface="Athelas" panose="02000503000000020003" pitchFamily="2" charset="77"/>
              </a:rPr>
              <a:t> 2012</a:t>
            </a:r>
          </a:p>
          <a:p>
            <a:pPr lvl="1"/>
            <a:r>
              <a:rPr lang="en-US" dirty="0">
                <a:latin typeface="Athelas" panose="02000503000000020003" pitchFamily="2" charset="77"/>
              </a:rPr>
              <a:t>Hatten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3A2E1-E449-0C44-861A-F7FD5B12D11A}"/>
              </a:ext>
            </a:extLst>
          </p:cNvPr>
          <p:cNvSpPr txBox="1"/>
          <p:nvPr/>
        </p:nvSpPr>
        <p:spPr>
          <a:xfrm>
            <a:off x="6096000" y="1825625"/>
            <a:ext cx="5544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thelas" panose="02000503000000020003" pitchFamily="2" charset="77"/>
              </a:rPr>
              <a:t>Virtual musical agency: </a:t>
            </a:r>
          </a:p>
          <a:p>
            <a:r>
              <a:rPr lang="en-US" sz="4000" dirty="0">
                <a:latin typeface="Athelas" panose="02000503000000020003" pitchFamily="2" charset="77"/>
              </a:rPr>
              <a:t>the ascription of intentional and human-like action, feeling, or thought within music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6A70B-C818-6F41-A48F-5401EC9AC2A3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3CE3-C270-314B-870B-075FF361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5" y="241228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i="1" dirty="0">
                <a:latin typeface="Athelas" panose="02000503000000020003" pitchFamily="2" charset="77"/>
              </a:rPr>
              <a:t>Argument: </a:t>
            </a:r>
            <a:br>
              <a:rPr lang="en-US" sz="7000" i="1" dirty="0">
                <a:latin typeface="Athelas" panose="02000503000000020003" pitchFamily="2" charset="77"/>
              </a:rPr>
            </a:br>
            <a:r>
              <a:rPr lang="en-US" sz="7000" b="1" dirty="0">
                <a:latin typeface="Athelas" panose="02000503000000020003" pitchFamily="2" charset="77"/>
              </a:rPr>
              <a:t>Empathy drives agential subjectivity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6B38EC-22F6-3848-8A6F-6AC8166B5E28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0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B25E8-80A5-C341-8444-062F0102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0862"/>
            <a:ext cx="10515600" cy="1325563"/>
          </a:xfrm>
        </p:spPr>
        <p:txBody>
          <a:bodyPr/>
          <a:lstStyle/>
          <a:p>
            <a:r>
              <a:rPr lang="en-US" i="1" dirty="0">
                <a:latin typeface="Athelas" panose="02000503000000020003" pitchFamily="2" charset="77"/>
              </a:rPr>
              <a:t>Hatten’s (2018) hierarchy of virtual musical agency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1DFD13-3323-8F41-9158-B26FEE6B8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97"/>
          <a:stretch/>
        </p:blipFill>
        <p:spPr>
          <a:xfrm>
            <a:off x="1676400" y="2219896"/>
            <a:ext cx="10515600" cy="3248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C1AF1-12EF-8B49-B38B-E8EEBB60FAA8}"/>
              </a:ext>
            </a:extLst>
          </p:cNvPr>
          <p:cNvSpPr txBox="1"/>
          <p:nvPr/>
        </p:nvSpPr>
        <p:spPr>
          <a:xfrm>
            <a:off x="196850" y="5349834"/>
            <a:ext cx="4403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“</a:t>
            </a:r>
            <a:r>
              <a:rPr lang="en-US" i="1" dirty="0">
                <a:latin typeface="Athelas" panose="02000503000000020003" pitchFamily="2" charset="77"/>
              </a:rPr>
              <a:t>a </a:t>
            </a:r>
            <a:r>
              <a:rPr lang="en-US" dirty="0">
                <a:latin typeface="Athelas" panose="02000503000000020003" pitchFamily="2" charset="77"/>
              </a:rPr>
              <a:t>subjectivity” = hierarchical level of agency</a:t>
            </a:r>
          </a:p>
          <a:p>
            <a:r>
              <a:rPr lang="en-US" dirty="0">
                <a:latin typeface="Athelas" panose="02000503000000020003" pitchFamily="2" charset="77"/>
              </a:rPr>
              <a:t>“subjectivity” = variety of interpretation</a:t>
            </a:r>
          </a:p>
          <a:p>
            <a:endParaRPr lang="en-US" dirty="0">
              <a:latin typeface="Athelas" panose="02000503000000020003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52E97-09E2-0647-B43C-16AF507FA6B3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6145-BD1D-B84F-882D-3CD23085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latin typeface="Athelas" panose="02000503000000020003" pitchFamily="2" charset="77"/>
              </a:rPr>
              <a:t>The Problem of Subjectivity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303A9-8AB7-434F-869A-A4E19BA82050}"/>
              </a:ext>
            </a:extLst>
          </p:cNvPr>
          <p:cNvSpPr txBox="1"/>
          <p:nvPr/>
        </p:nvSpPr>
        <p:spPr>
          <a:xfrm>
            <a:off x="430282" y="2942167"/>
            <a:ext cx="2829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thelas" panose="02000503000000020003" pitchFamily="2" charset="77"/>
              </a:rPr>
              <a:t>unchecked </a:t>
            </a:r>
          </a:p>
          <a:p>
            <a:pPr algn="ctr"/>
            <a:r>
              <a:rPr lang="en-US" sz="4000" dirty="0">
                <a:latin typeface="Athelas" panose="02000503000000020003" pitchFamily="2" charset="77"/>
              </a:rPr>
              <a:t>idiosyncrasy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D2AC9F-4181-E347-9B31-1572A27E5BB3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988AC-9FCD-1142-9026-65716996BF06}"/>
              </a:ext>
            </a:extLst>
          </p:cNvPr>
          <p:cNvSpPr txBox="1"/>
          <p:nvPr/>
        </p:nvSpPr>
        <p:spPr>
          <a:xfrm>
            <a:off x="3659306" y="2518973"/>
            <a:ext cx="829720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Athelas" panose="02000503000000020003" pitchFamily="2" charset="77"/>
              </a:rPr>
              <a:t>“the process [of attributing agency] is highly subjective—</a:t>
            </a:r>
          </a:p>
          <a:p>
            <a:r>
              <a:rPr lang="en-US" sz="2700" dirty="0">
                <a:latin typeface="Athelas" panose="02000503000000020003" pitchFamily="2" charset="77"/>
              </a:rPr>
              <a:t>based on our personal empathic reactions to music—</a:t>
            </a:r>
          </a:p>
          <a:p>
            <a:r>
              <a:rPr lang="en-US" sz="2700" dirty="0">
                <a:latin typeface="Athelas" panose="02000503000000020003" pitchFamily="2" charset="77"/>
              </a:rPr>
              <a:t>[so that] there are no commonly recognized strategies </a:t>
            </a:r>
          </a:p>
          <a:p>
            <a:r>
              <a:rPr lang="en-US" sz="2700" dirty="0">
                <a:latin typeface="Athelas" panose="02000503000000020003" pitchFamily="2" charset="77"/>
              </a:rPr>
              <a:t>for how to define agency and musical motion” </a:t>
            </a:r>
          </a:p>
          <a:p>
            <a:r>
              <a:rPr lang="en-US" sz="2700" dirty="0">
                <a:latin typeface="Athelas" panose="02000503000000020003" pitchFamily="2" charset="77"/>
              </a:rPr>
              <a:t>(</a:t>
            </a:r>
            <a:r>
              <a:rPr lang="en-US" sz="2700" dirty="0" err="1">
                <a:latin typeface="Athelas" panose="02000503000000020003" pitchFamily="2" charset="77"/>
              </a:rPr>
              <a:t>BaileyShea</a:t>
            </a:r>
            <a:r>
              <a:rPr lang="en-US" sz="2700" dirty="0">
                <a:latin typeface="Athelas" panose="02000503000000020003" pitchFamily="2" charset="77"/>
              </a:rPr>
              <a:t> 2012)</a:t>
            </a:r>
          </a:p>
        </p:txBody>
      </p:sp>
    </p:spTree>
    <p:extLst>
      <p:ext uri="{BB962C8B-B14F-4D97-AF65-F5344CB8AC3E}">
        <p14:creationId xmlns:p14="http://schemas.microsoft.com/office/powerpoint/2010/main" val="28963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6145-BD1D-B84F-882D-3CD23085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latin typeface="Athelas" panose="02000503000000020003" pitchFamily="2" charset="77"/>
              </a:rPr>
              <a:t>The Problem of Subjectivity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303A9-8AB7-434F-869A-A4E19BA82050}"/>
              </a:ext>
            </a:extLst>
          </p:cNvPr>
          <p:cNvSpPr txBox="1"/>
          <p:nvPr/>
        </p:nvSpPr>
        <p:spPr>
          <a:xfrm>
            <a:off x="430282" y="2942167"/>
            <a:ext cx="2829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thelas" panose="02000503000000020003" pitchFamily="2" charset="77"/>
              </a:rPr>
              <a:t>unchecked </a:t>
            </a:r>
          </a:p>
          <a:p>
            <a:pPr algn="ctr"/>
            <a:r>
              <a:rPr lang="en-US" sz="4000" dirty="0">
                <a:latin typeface="Athelas" panose="02000503000000020003" pitchFamily="2" charset="77"/>
              </a:rPr>
              <a:t>idiosyncrasy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D2AC9F-4181-E347-9B31-1572A27E5BB3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988AC-9FCD-1142-9026-65716996BF06}"/>
              </a:ext>
            </a:extLst>
          </p:cNvPr>
          <p:cNvSpPr txBox="1"/>
          <p:nvPr/>
        </p:nvSpPr>
        <p:spPr>
          <a:xfrm>
            <a:off x="3683046" y="2942167"/>
            <a:ext cx="767075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Athelas" panose="02000503000000020003" pitchFamily="2" charset="77"/>
              </a:rPr>
              <a:t>“a </a:t>
            </a:r>
            <a:r>
              <a:rPr lang="en-US" sz="2700" i="1" dirty="0">
                <a:latin typeface="Athelas" panose="02000503000000020003" pitchFamily="2" charset="77"/>
              </a:rPr>
              <a:t>single</a:t>
            </a:r>
            <a:r>
              <a:rPr lang="en-US" sz="2700" dirty="0">
                <a:latin typeface="Athelas" panose="02000503000000020003" pitchFamily="2" charset="77"/>
              </a:rPr>
              <a:t> listener’s experience will include a play of </a:t>
            </a:r>
          </a:p>
          <a:p>
            <a:r>
              <a:rPr lang="en-US" sz="2700" dirty="0">
                <a:latin typeface="Athelas" panose="02000503000000020003" pitchFamily="2" charset="77"/>
              </a:rPr>
              <a:t>various schemes of individuation, none of them </a:t>
            </a:r>
          </a:p>
          <a:p>
            <a:r>
              <a:rPr lang="en-US" sz="2700" dirty="0">
                <a:latin typeface="Athelas" panose="02000503000000020003" pitchFamily="2" charset="77"/>
              </a:rPr>
              <a:t>felt as obligatory” (Maus 1988, 68; emphasis original).</a:t>
            </a:r>
          </a:p>
          <a:p>
            <a:br>
              <a:rPr lang="en-US" sz="2800" dirty="0"/>
            </a:br>
            <a:endParaRPr lang="en-US" sz="2700" dirty="0"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56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6145-BD1D-B84F-882D-3CD23085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latin typeface="Athelas" panose="02000503000000020003" pitchFamily="2" charset="77"/>
              </a:rPr>
              <a:t>The Problem of Subjectivity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303A9-8AB7-434F-869A-A4E19BA82050}"/>
              </a:ext>
            </a:extLst>
          </p:cNvPr>
          <p:cNvSpPr txBox="1"/>
          <p:nvPr/>
        </p:nvSpPr>
        <p:spPr>
          <a:xfrm>
            <a:off x="430282" y="2942167"/>
            <a:ext cx="2829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thelas" panose="02000503000000020003" pitchFamily="2" charset="77"/>
              </a:rPr>
              <a:t>unchecked </a:t>
            </a:r>
          </a:p>
          <a:p>
            <a:pPr algn="ctr"/>
            <a:r>
              <a:rPr lang="en-US" sz="4000" dirty="0">
                <a:latin typeface="Athelas" panose="02000503000000020003" pitchFamily="2" charset="77"/>
              </a:rPr>
              <a:t>idiosyncrasy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0C0FA-D608-A146-B9AE-B2F44226B9C6}"/>
              </a:ext>
            </a:extLst>
          </p:cNvPr>
          <p:cNvSpPr txBox="1"/>
          <p:nvPr/>
        </p:nvSpPr>
        <p:spPr>
          <a:xfrm>
            <a:off x="8953737" y="2942166"/>
            <a:ext cx="2526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thelas" panose="02000503000000020003" pitchFamily="2" charset="77"/>
              </a:rPr>
              <a:t>peripheral </a:t>
            </a:r>
          </a:p>
          <a:p>
            <a:pPr algn="ctr"/>
            <a:r>
              <a:rPr lang="en-US" sz="4000" dirty="0">
                <a:latin typeface="Athelas" panose="02000503000000020003" pitchFamily="2" charset="77"/>
              </a:rPr>
              <a:t>nuance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EFBE4C-C176-524F-99D2-F5437E6272B1}"/>
              </a:ext>
            </a:extLst>
          </p:cNvPr>
          <p:cNvCxnSpPr>
            <a:cxnSpLocks/>
          </p:cNvCxnSpPr>
          <p:nvPr/>
        </p:nvCxnSpPr>
        <p:spPr>
          <a:xfrm>
            <a:off x="4182533" y="3685638"/>
            <a:ext cx="3826933" cy="0"/>
          </a:xfrm>
          <a:prstGeom prst="straightConnector1">
            <a:avLst/>
          </a:prstGeom>
          <a:ln w="857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5D2AC9F-4181-E347-9B31-1572A27E5BB3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8979-2216-F948-8609-D9110BA1AEE7}"/>
              </a:ext>
            </a:extLst>
          </p:cNvPr>
          <p:cNvSpPr txBox="1"/>
          <p:nvPr/>
        </p:nvSpPr>
        <p:spPr>
          <a:xfrm>
            <a:off x="8009466" y="4463021"/>
            <a:ext cx="4009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Athelas" panose="02000503000000020003" pitchFamily="2" charset="77"/>
              </a:rPr>
              <a:t>“negotiated identification” </a:t>
            </a:r>
          </a:p>
          <a:p>
            <a:r>
              <a:rPr lang="en-US" sz="2700" dirty="0">
                <a:latin typeface="Athelas" panose="02000503000000020003" pitchFamily="2" charset="77"/>
              </a:rPr>
              <a:t>(Hatten 2018)</a:t>
            </a:r>
          </a:p>
        </p:txBody>
      </p:sp>
    </p:spTree>
    <p:extLst>
      <p:ext uri="{BB962C8B-B14F-4D97-AF65-F5344CB8AC3E}">
        <p14:creationId xmlns:p14="http://schemas.microsoft.com/office/powerpoint/2010/main" val="16829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6145-BD1D-B84F-882D-3CD23085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latin typeface="Athelas" panose="02000503000000020003" pitchFamily="2" charset="77"/>
              </a:rPr>
              <a:t>The Problem of Subjectivity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303A9-8AB7-434F-869A-A4E19BA82050}"/>
              </a:ext>
            </a:extLst>
          </p:cNvPr>
          <p:cNvSpPr txBox="1"/>
          <p:nvPr/>
        </p:nvSpPr>
        <p:spPr>
          <a:xfrm>
            <a:off x="430282" y="2942167"/>
            <a:ext cx="2829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thelas" panose="02000503000000020003" pitchFamily="2" charset="77"/>
              </a:rPr>
              <a:t>unchecked </a:t>
            </a:r>
          </a:p>
          <a:p>
            <a:pPr algn="ctr"/>
            <a:r>
              <a:rPr lang="en-US" sz="4000" dirty="0">
                <a:latin typeface="Athelas" panose="02000503000000020003" pitchFamily="2" charset="77"/>
              </a:rPr>
              <a:t>idiosyncrasy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0C0FA-D608-A146-B9AE-B2F44226B9C6}"/>
              </a:ext>
            </a:extLst>
          </p:cNvPr>
          <p:cNvSpPr txBox="1"/>
          <p:nvPr/>
        </p:nvSpPr>
        <p:spPr>
          <a:xfrm>
            <a:off x="8953737" y="2942166"/>
            <a:ext cx="2526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thelas" panose="02000503000000020003" pitchFamily="2" charset="77"/>
              </a:rPr>
              <a:t>peripheral </a:t>
            </a:r>
          </a:p>
          <a:p>
            <a:pPr algn="ctr"/>
            <a:r>
              <a:rPr lang="en-US" sz="4000" dirty="0">
                <a:latin typeface="Athelas" panose="02000503000000020003" pitchFamily="2" charset="77"/>
              </a:rPr>
              <a:t>nuance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EFBE4C-C176-524F-99D2-F5437E6272B1}"/>
              </a:ext>
            </a:extLst>
          </p:cNvPr>
          <p:cNvCxnSpPr>
            <a:cxnSpLocks/>
          </p:cNvCxnSpPr>
          <p:nvPr/>
        </p:nvCxnSpPr>
        <p:spPr>
          <a:xfrm>
            <a:off x="4182533" y="3685638"/>
            <a:ext cx="3826933" cy="0"/>
          </a:xfrm>
          <a:prstGeom prst="straightConnector1">
            <a:avLst/>
          </a:prstGeom>
          <a:ln w="857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5D2AC9F-4181-E347-9B31-1572A27E5BB3}"/>
              </a:ext>
            </a:extLst>
          </p:cNvPr>
          <p:cNvSpPr/>
          <p:nvPr/>
        </p:nvSpPr>
        <p:spPr>
          <a:xfrm>
            <a:off x="0" y="6163733"/>
            <a:ext cx="12192000" cy="694267"/>
          </a:xfrm>
          <a:prstGeom prst="rect">
            <a:avLst/>
          </a:prstGeom>
          <a:solidFill>
            <a:srgbClr val="672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53F3D-D6B1-2044-AF83-06DEC776320E}"/>
              </a:ext>
            </a:extLst>
          </p:cNvPr>
          <p:cNvSpPr txBox="1"/>
          <p:nvPr/>
        </p:nvSpPr>
        <p:spPr>
          <a:xfrm>
            <a:off x="4836679" y="1690688"/>
            <a:ext cx="25186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Athelas" panose="02000503000000020003" pitchFamily="2" charset="77"/>
              </a:rPr>
              <a:t>empathy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3CAD80-A6D8-CC4D-8C09-29843A9BE6E5}"/>
              </a:ext>
            </a:extLst>
          </p:cNvPr>
          <p:cNvCxnSpPr>
            <a:cxnSpLocks/>
          </p:cNvCxnSpPr>
          <p:nvPr/>
        </p:nvCxnSpPr>
        <p:spPr>
          <a:xfrm flipH="1">
            <a:off x="6095998" y="2552462"/>
            <a:ext cx="19048" cy="1133176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22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356</Words>
  <Application>Microsoft Macintosh PowerPoint</Application>
  <PresentationFormat>Widescreen</PresentationFormat>
  <Paragraphs>85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Athelas</vt:lpstr>
      <vt:lpstr>Calibri</vt:lpstr>
      <vt:lpstr>Calibri Light</vt:lpstr>
      <vt:lpstr>Wingdings</vt:lpstr>
      <vt:lpstr>Office Theme</vt:lpstr>
      <vt:lpstr>Empathic Identification:  A Theory of Subjective Agency in Western Art Music</vt:lpstr>
      <vt:lpstr>PowerPoint Presentation</vt:lpstr>
      <vt:lpstr>Empathy’s Role in Music</vt:lpstr>
      <vt:lpstr>Argument:  Empathy drives agential subjectivity</vt:lpstr>
      <vt:lpstr>Hatten’s (2018) hierarchy of virtual musical agency</vt:lpstr>
      <vt:lpstr>The Problem of Subjectivity</vt:lpstr>
      <vt:lpstr>The Problem of Subjectivity</vt:lpstr>
      <vt:lpstr>The Problem of Subjectivity</vt:lpstr>
      <vt:lpstr>The Problem of Subjectivity</vt:lpstr>
      <vt:lpstr>Empathic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Sergei Rachmaninoff Prelude Op. 3 No.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109</cp:revision>
  <dcterms:created xsi:type="dcterms:W3CDTF">2021-01-15T15:45:40Z</dcterms:created>
  <dcterms:modified xsi:type="dcterms:W3CDTF">2021-01-22T15:35:36Z</dcterms:modified>
</cp:coreProperties>
</file>